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CFA39A4-8BB2-4283-AAA4-9498D502AFF4}"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798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632950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165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058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749524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4154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74317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8671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9678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73773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6894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902362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2D5C7D-5455-434A-88EC-57C3E6DE36BD}" type="datetimeFigureOut">
              <a:rPr lang="en-US" smtClean="0"/>
              <a:t>4/16/2018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FA39A4-8BB2-4283-AAA4-9498D502AFF4}"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2996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2D5C7D-5455-434A-88EC-57C3E6DE36BD}" type="datetimeFigureOut">
              <a:rPr lang="en-US" smtClean="0"/>
              <a:t>4/16/2018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5126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D5C7D-5455-434A-88EC-57C3E6DE36BD}" type="datetimeFigureOut">
              <a:rPr lang="en-US" smtClean="0"/>
              <a:t>4/16/2018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999617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0458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38636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2D5C7D-5455-434A-88EC-57C3E6DE36BD}" type="datetimeFigureOut">
              <a:rPr lang="en-US" smtClean="0"/>
              <a:t>4/16/2018</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CFA39A4-8BB2-4283-AAA4-9498D502AFF4}" type="slidenum">
              <a:rPr lang="en-US" smtClean="0"/>
              <a:t>‹#›</a:t>
            </a:fld>
            <a:endParaRPr lang="en-US"/>
          </a:p>
        </p:txBody>
      </p:sp>
    </p:spTree>
    <p:extLst>
      <p:ext uri="{BB962C8B-B14F-4D97-AF65-F5344CB8AC3E}">
        <p14:creationId xmlns:p14="http://schemas.microsoft.com/office/powerpoint/2010/main" val="1543131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Issues &amp; Solutions of Automations</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16821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smtClean="0"/>
              <a:t> Even though you may have no doubt about automating your library, it is important that you be aware of the issues library automation may bear. These include the following:</a:t>
            </a:r>
            <a:endParaRPr lang="en-US" dirty="0"/>
          </a:p>
        </p:txBody>
      </p:sp>
    </p:spTree>
    <p:extLst>
      <p:ext uri="{BB962C8B-B14F-4D97-AF65-F5344CB8AC3E}">
        <p14:creationId xmlns:p14="http://schemas.microsoft.com/office/powerpoint/2010/main" val="2848658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Issue-1</a:t>
            </a:r>
            <a:endParaRPr lang="en-US" b="1" dirty="0"/>
          </a:p>
        </p:txBody>
      </p:sp>
      <p:sp>
        <p:nvSpPr>
          <p:cNvPr id="3" name="Content Placeholder 2"/>
          <p:cNvSpPr>
            <a:spLocks noGrp="1"/>
          </p:cNvSpPr>
          <p:nvPr>
            <p:ph idx="1"/>
          </p:nvPr>
        </p:nvSpPr>
        <p:spPr/>
        <p:txBody>
          <a:bodyPr>
            <a:normAutofit/>
          </a:bodyPr>
          <a:lstStyle/>
          <a:p>
            <a:r>
              <a:rPr lang="en-US" b="1" dirty="0" smtClean="0"/>
              <a:t>It is time-consuming. </a:t>
            </a:r>
            <a:r>
              <a:rPr lang="en-US" dirty="0" smtClean="0"/>
              <a:t>Planning, selecting, and implementing an automated system requires a significant, long-term commitment of staff time. Once selected and implemented, an automated system must be maintained on a regular basis. Having the automated system networked to a library’s local area network (LAN) adds more demands on the media specialist’s or information professional’s time.</a:t>
            </a:r>
            <a:endParaRPr lang="en-US" dirty="0"/>
          </a:p>
        </p:txBody>
      </p:sp>
    </p:spTree>
    <p:extLst>
      <p:ext uri="{BB962C8B-B14F-4D97-AF65-F5344CB8AC3E}">
        <p14:creationId xmlns:p14="http://schemas.microsoft.com/office/powerpoint/2010/main" val="3472572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Issue-2</a:t>
            </a:r>
            <a:endParaRPr lang="en-US" dirty="0"/>
          </a:p>
        </p:txBody>
      </p:sp>
      <p:sp>
        <p:nvSpPr>
          <p:cNvPr id="3" name="Content Placeholder 2"/>
          <p:cNvSpPr>
            <a:spLocks noGrp="1"/>
          </p:cNvSpPr>
          <p:nvPr>
            <p:ph idx="1"/>
          </p:nvPr>
        </p:nvSpPr>
        <p:spPr/>
        <p:txBody>
          <a:bodyPr/>
          <a:lstStyle/>
          <a:p>
            <a:r>
              <a:rPr lang="en-US" b="1" dirty="0" smtClean="0"/>
              <a:t>It is costly</a:t>
            </a:r>
            <a:r>
              <a:rPr lang="en-US" dirty="0" smtClean="0"/>
              <a:t>. Start-up costs, software, hardware, network cabling, wiring; furniture; ongoing expenses such as supplies for printers and barcode labels; annual maintenance and technical support; and conversion of a library’s </a:t>
            </a:r>
            <a:r>
              <a:rPr lang="en-US" dirty="0" err="1" smtClean="0"/>
              <a:t>shelflist</a:t>
            </a:r>
            <a:r>
              <a:rPr lang="en-US" dirty="0" smtClean="0"/>
              <a:t> into a machine-readable format (i.e., MARC) may be more than many media centers and small libraries can afford.</a:t>
            </a:r>
            <a:endParaRPr lang="en-US" dirty="0"/>
          </a:p>
        </p:txBody>
      </p:sp>
    </p:spTree>
    <p:extLst>
      <p:ext uri="{BB962C8B-B14F-4D97-AF65-F5344CB8AC3E}">
        <p14:creationId xmlns:p14="http://schemas.microsoft.com/office/powerpoint/2010/main" val="134558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Issue-3</a:t>
            </a:r>
            <a:endParaRPr lang="en-US" dirty="0"/>
          </a:p>
        </p:txBody>
      </p:sp>
      <p:sp>
        <p:nvSpPr>
          <p:cNvPr id="3" name="Content Placeholder 2"/>
          <p:cNvSpPr>
            <a:spLocks noGrp="1"/>
          </p:cNvSpPr>
          <p:nvPr>
            <p:ph idx="1"/>
          </p:nvPr>
        </p:nvSpPr>
        <p:spPr/>
        <p:txBody>
          <a:bodyPr>
            <a:normAutofit/>
          </a:bodyPr>
          <a:lstStyle/>
          <a:p>
            <a:r>
              <a:rPr lang="en-US" dirty="0" smtClean="0"/>
              <a:t> The demands of the automated system </a:t>
            </a:r>
            <a:r>
              <a:rPr lang="en-US" b="1" dirty="0" smtClean="0"/>
              <a:t>may not leave staff adequate time </a:t>
            </a:r>
            <a:r>
              <a:rPr lang="en-US" dirty="0" smtClean="0"/>
              <a:t>to </a:t>
            </a:r>
            <a:r>
              <a:rPr lang="en-US" dirty="0" smtClean="0"/>
              <a:t>provide new services or to work with students, teachers, and other clients.</a:t>
            </a:r>
            <a:r>
              <a:rPr lang="en-US" dirty="0"/>
              <a:t> </a:t>
            </a:r>
            <a:r>
              <a:rPr lang="en-US" dirty="0" smtClean="0"/>
              <a:t>In fact, automation eliminates some tasks but generates new ones. </a:t>
            </a:r>
          </a:p>
          <a:p>
            <a:r>
              <a:rPr lang="en-US" dirty="0"/>
              <a:t> </a:t>
            </a:r>
            <a:r>
              <a:rPr lang="en-US" dirty="0" smtClean="0"/>
              <a:t>End-user training, ongoing trouble-shooting of hardware and software, and database maintenance place demands on the media specialist or information professional. </a:t>
            </a:r>
          </a:p>
        </p:txBody>
      </p:sp>
    </p:spTree>
    <p:extLst>
      <p:ext uri="{BB962C8B-B14F-4D97-AF65-F5344CB8AC3E}">
        <p14:creationId xmlns:p14="http://schemas.microsoft.com/office/powerpoint/2010/main" val="2243697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Issue-4</a:t>
            </a:r>
            <a:endParaRPr lang="en-US" dirty="0"/>
          </a:p>
        </p:txBody>
      </p:sp>
      <p:sp>
        <p:nvSpPr>
          <p:cNvPr id="3" name="Content Placeholder 2"/>
          <p:cNvSpPr>
            <a:spLocks noGrp="1"/>
          </p:cNvSpPr>
          <p:nvPr>
            <p:ph idx="1"/>
          </p:nvPr>
        </p:nvSpPr>
        <p:spPr/>
        <p:txBody>
          <a:bodyPr/>
          <a:lstStyle/>
          <a:p>
            <a:r>
              <a:rPr lang="en-US" dirty="0" smtClean="0"/>
              <a:t>Access to the automated system is unavailable during system downtime. This will hamper user access to the collection, especially if the card catalog or the </a:t>
            </a:r>
            <a:r>
              <a:rPr lang="en-US" dirty="0" err="1" smtClean="0"/>
              <a:t>shelflist</a:t>
            </a:r>
            <a:r>
              <a:rPr lang="en-US" dirty="0" smtClean="0"/>
              <a:t> no longer exists in the library.</a:t>
            </a:r>
          </a:p>
          <a:p>
            <a:pPr marL="0" indent="0">
              <a:buNone/>
            </a:pPr>
            <a:endParaRPr lang="en-US" dirty="0"/>
          </a:p>
        </p:txBody>
      </p:sp>
    </p:spTree>
    <p:extLst>
      <p:ext uri="{BB962C8B-B14F-4D97-AF65-F5344CB8AC3E}">
        <p14:creationId xmlns:p14="http://schemas.microsoft.com/office/powerpoint/2010/main" val="311832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b="1" dirty="0"/>
          </a:p>
        </p:txBody>
      </p:sp>
      <p:sp>
        <p:nvSpPr>
          <p:cNvPr id="3" name="Content Placeholder 2"/>
          <p:cNvSpPr>
            <a:spLocks noGrp="1"/>
          </p:cNvSpPr>
          <p:nvPr>
            <p:ph idx="1"/>
          </p:nvPr>
        </p:nvSpPr>
        <p:spPr/>
        <p:txBody>
          <a:bodyPr/>
          <a:lstStyle/>
          <a:p>
            <a:r>
              <a:rPr lang="en-US" dirty="0" smtClean="0"/>
              <a:t> Awareness of the advantages and pitfalls of library automation will help you better prepare for the changes in your work duties. Library automation, like any technology, is costly in terms of time and money, and frustration and anguish are typical symptoms </a:t>
            </a:r>
            <a:r>
              <a:rPr lang="en-US" smtClean="0"/>
              <a:t>of techno stress.  </a:t>
            </a:r>
            <a:endParaRPr lang="en-US" dirty="0"/>
          </a:p>
        </p:txBody>
      </p:sp>
    </p:spTree>
    <p:extLst>
      <p:ext uri="{BB962C8B-B14F-4D97-AF65-F5344CB8AC3E}">
        <p14:creationId xmlns:p14="http://schemas.microsoft.com/office/powerpoint/2010/main" val="280229467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53</TotalTime>
  <Words>322</Words>
  <Application>Microsoft Office PowerPoint</Application>
  <PresentationFormat>Widescreen</PresentationFormat>
  <Paragraphs>14</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Garamond</vt:lpstr>
      <vt:lpstr>Organic</vt:lpstr>
      <vt:lpstr>Issues &amp; Solutions of Automations</vt:lpstr>
      <vt:lpstr>Introduction</vt:lpstr>
      <vt:lpstr>Issue-1</vt:lpstr>
      <vt:lpstr>Issue-2</vt:lpstr>
      <vt:lpstr>Issue-3</vt:lpstr>
      <vt:lpstr>Issue-4</vt:lpstr>
      <vt:lpstr>Conclusion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Library Automation</dc:title>
  <dc:creator>hhdk</dc:creator>
  <cp:lastModifiedBy>hhdk</cp:lastModifiedBy>
  <cp:revision>12</cp:revision>
  <dcterms:created xsi:type="dcterms:W3CDTF">2018-04-17T03:00:34Z</dcterms:created>
  <dcterms:modified xsi:type="dcterms:W3CDTF">2018-04-17T06:45:35Z</dcterms:modified>
</cp:coreProperties>
</file>